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9" r:id="rId23"/>
    <p:sldId id="275" r:id="rId24"/>
    <p:sldId id="276" r:id="rId25"/>
    <p:sldId id="277" r:id="rId26"/>
    <p:sldId id="25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DA70C-E396-48A0-9A7D-89C61184DDF5}" type="datetimeFigureOut">
              <a:rPr lang="en-MY" smtClean="0"/>
              <a:t>20/9/2018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9E71C-785C-43A1-BB46-F543AF4042F8}" type="slidenum">
              <a:rPr lang="en-MY" smtClean="0"/>
              <a:t>‹#›</a:t>
            </a:fld>
            <a:endParaRPr lang="en-MY"/>
          </a:p>
        </p:txBody>
      </p:sp>
    </p:spTree>
    <p:extLst>
      <p:ext uri="{BB962C8B-B14F-4D97-AF65-F5344CB8AC3E}">
        <p14:creationId xmlns:p14="http://schemas.microsoft.com/office/powerpoint/2010/main" val="15034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F29E71C-785C-43A1-BB46-F543AF4042F8}" type="slidenum">
              <a:rPr lang="en-MY" smtClean="0"/>
              <a:t>38</a:t>
            </a:fld>
            <a:endParaRPr lang="en-MY"/>
          </a:p>
        </p:txBody>
      </p:sp>
    </p:spTree>
    <p:extLst>
      <p:ext uri="{BB962C8B-B14F-4D97-AF65-F5344CB8AC3E}">
        <p14:creationId xmlns:p14="http://schemas.microsoft.com/office/powerpoint/2010/main" val="420312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141E3-995B-4FE7-8043-8F76658305D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141E3-995B-4FE7-8043-8F76658305D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141E3-995B-4FE7-8043-8F76658305D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96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663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22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12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93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284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112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72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141E3-995B-4FE7-8043-8F76658305D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866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27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10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64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925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03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236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7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84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9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141E3-995B-4FE7-8043-8F76658305DC}"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247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353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760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0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141E3-995B-4FE7-8043-8F76658305D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141E3-995B-4FE7-8043-8F76658305DC}"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141E3-995B-4FE7-8043-8F76658305DC}"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141E3-995B-4FE7-8043-8F76658305DC}"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141E3-995B-4FE7-8043-8F76658305D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141E3-995B-4FE7-8043-8F76658305DC}"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BFD80-D135-4901-8F64-11C95E0564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141E3-995B-4FE7-8043-8F76658305DC}" type="datetimeFigureOut">
              <a:rPr lang="en-US" smtClean="0"/>
              <a:t>9/20/2018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BFD80-D135-4901-8F64-11C95E0564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681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46080-9F98-4769-BBCA-7194E14C9FCB}" type="datetimeFigureOut">
              <a:rPr lang="en-US" smtClean="0">
                <a:solidFill>
                  <a:prstClr val="black">
                    <a:tint val="75000"/>
                  </a:prstClr>
                </a:solidFill>
              </a:rPr>
              <a:pPr/>
              <a:t>9/20/2018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400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8" y="0"/>
            <a:ext cx="9143611"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314980"/>
            <a:ext cx="7376886"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disamping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a:t>
            </a:r>
            <a:endParaRPr lang="en-US"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2667000"/>
            <a:ext cx="86106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تَشَاءُونَ إِلَّا أَن يَشَاءَ اللَّهُ ۚ إِنَّ اللَّهَ كَانَ عَلِيمًا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حَكِيمًا.</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4876800"/>
            <a:ext cx="8915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b="1" dirty="0" smtClean="0"/>
              <a:t>“Dan </a:t>
            </a:r>
            <a:r>
              <a:rPr lang="en-US" sz="2400" b="1" dirty="0" err="1"/>
              <a:t>tiadalah</a:t>
            </a:r>
            <a:r>
              <a:rPr lang="en-US" sz="2400" b="1" dirty="0"/>
              <a:t> </a:t>
            </a:r>
            <a:r>
              <a:rPr lang="en-US" sz="2400" b="1" dirty="0" err="1"/>
              <a:t>kamu</a:t>
            </a:r>
            <a:r>
              <a:rPr lang="en-US" sz="2400" b="1" dirty="0"/>
              <a:t> </a:t>
            </a:r>
            <a:r>
              <a:rPr lang="en-US" sz="2400" b="1" dirty="0" err="1"/>
              <a:t>berkemahuan</a:t>
            </a:r>
            <a:r>
              <a:rPr lang="en-US" sz="2400" b="1" dirty="0"/>
              <a:t> (</a:t>
            </a:r>
            <a:r>
              <a:rPr lang="en-US" sz="2400" b="1" dirty="0" err="1"/>
              <a:t>melakukan</a:t>
            </a:r>
            <a:r>
              <a:rPr lang="en-US" sz="2400" b="1" dirty="0"/>
              <a:t> </a:t>
            </a:r>
            <a:r>
              <a:rPr lang="en-US" sz="2400" b="1" dirty="0" err="1"/>
              <a:t>sesuatu</a:t>
            </a:r>
            <a:r>
              <a:rPr lang="en-US" sz="2400" b="1" dirty="0"/>
              <a:t> </a:t>
            </a:r>
            <a:r>
              <a:rPr lang="en-US" sz="2400" b="1" dirty="0" err="1"/>
              <a:t>perkara</a:t>
            </a:r>
            <a:r>
              <a:rPr lang="en-US" sz="2400" b="1" dirty="0"/>
              <a:t>) </a:t>
            </a:r>
            <a:r>
              <a:rPr lang="en-US" sz="2400" b="1" dirty="0" err="1"/>
              <a:t>melainkan</a:t>
            </a:r>
            <a:r>
              <a:rPr lang="en-US" sz="2400" b="1" dirty="0"/>
              <a:t> </a:t>
            </a:r>
            <a:r>
              <a:rPr lang="en-US" sz="2400" b="1" dirty="0" err="1"/>
              <a:t>dengan</a:t>
            </a:r>
            <a:r>
              <a:rPr lang="en-US" sz="2400" b="1" dirty="0"/>
              <a:t> </a:t>
            </a:r>
            <a:r>
              <a:rPr lang="en-US" sz="2400" b="1" dirty="0" err="1"/>
              <a:t>cara</a:t>
            </a:r>
            <a:r>
              <a:rPr lang="en-US" sz="2400" b="1" dirty="0"/>
              <a:t> yang </a:t>
            </a:r>
            <a:r>
              <a:rPr lang="en-US" sz="2400" b="1" dirty="0" err="1"/>
              <a:t>dikehendaki</a:t>
            </a:r>
            <a:r>
              <a:rPr lang="en-US" sz="2400" b="1" dirty="0"/>
              <a:t> Allah; </a:t>
            </a:r>
            <a:r>
              <a:rPr lang="en-US" sz="2400" b="1" dirty="0" err="1"/>
              <a:t>Sesungguhnya</a:t>
            </a:r>
            <a:r>
              <a:rPr lang="en-US" sz="2400" b="1" dirty="0"/>
              <a:t> Allah </a:t>
            </a:r>
            <a:r>
              <a:rPr lang="en-US" sz="2400" b="1" dirty="0" err="1"/>
              <a:t>adalah</a:t>
            </a:r>
            <a:r>
              <a:rPr lang="en-US" sz="2400" b="1" dirty="0"/>
              <a:t> </a:t>
            </a:r>
            <a:r>
              <a:rPr lang="en-US" sz="2400" b="1" dirty="0" err="1"/>
              <a:t>Maha</a:t>
            </a:r>
            <a:r>
              <a:rPr lang="en-US" sz="2400" b="1" dirty="0"/>
              <a:t> </a:t>
            </a:r>
            <a:r>
              <a:rPr lang="en-US" sz="2400" b="1" dirty="0" err="1"/>
              <a:t>Mengetahui</a:t>
            </a:r>
            <a:r>
              <a:rPr lang="en-US" sz="2400" b="1" dirty="0"/>
              <a:t>, </a:t>
            </a:r>
            <a:r>
              <a:rPr lang="en-US" sz="2400" b="1" dirty="0" err="1"/>
              <a:t>lagi</a:t>
            </a:r>
            <a:r>
              <a:rPr lang="en-US" sz="2400" b="1" dirty="0"/>
              <a:t> </a:t>
            </a:r>
            <a:r>
              <a:rPr lang="en-US" sz="2400" b="1" dirty="0" err="1"/>
              <a:t>Maha</a:t>
            </a:r>
            <a:r>
              <a:rPr lang="en-US" sz="2400" b="1" dirty="0"/>
              <a:t> </a:t>
            </a:r>
            <a:r>
              <a:rPr lang="en-US" sz="2400" b="1" dirty="0" err="1"/>
              <a:t>Bijaksana</a:t>
            </a:r>
            <a:r>
              <a:rPr lang="en-US" sz="2400" b="1" dirty="0"/>
              <a:t> (</a:t>
            </a:r>
            <a:r>
              <a:rPr lang="en-US" sz="2400" b="1" dirty="0" err="1"/>
              <a:t>mengaturkan</a:t>
            </a:r>
            <a:r>
              <a:rPr lang="en-US" sz="2400" b="1" dirty="0"/>
              <a:t> </a:t>
            </a:r>
            <a:r>
              <a:rPr lang="en-US" sz="2400" b="1" dirty="0" err="1"/>
              <a:t>sebarang</a:t>
            </a:r>
            <a:r>
              <a:rPr lang="en-US" sz="2400" b="1" dirty="0"/>
              <a:t> </a:t>
            </a:r>
            <a:r>
              <a:rPr lang="en-US" sz="2400" b="1" dirty="0" err="1"/>
              <a:t>perkara</a:t>
            </a:r>
            <a:r>
              <a:rPr lang="en-US" sz="2400" b="1" dirty="0"/>
              <a:t> yang </a:t>
            </a:r>
            <a:r>
              <a:rPr lang="en-US" sz="2400" b="1" dirty="0" err="1"/>
              <a:t>dikehendaki-Nya</a:t>
            </a:r>
            <a:r>
              <a:rPr lang="en-US" sz="2400" b="1" dirty="0"/>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Snip Diagonal Corner Rectangle 5"/>
          <p:cNvSpPr/>
          <p:nvPr/>
        </p:nvSpPr>
        <p:spPr>
          <a:xfrm>
            <a:off x="381000" y="1295400"/>
            <a:ext cx="4876800" cy="762000"/>
          </a:xfrm>
          <a:prstGeom prst="snip2DiagRect">
            <a:avLst/>
          </a:prstGeom>
          <a:solidFill>
            <a:srgbClr val="C96765"/>
          </a:solidFill>
          <a:ln>
            <a:solidFill>
              <a:schemeClr val="tx1"/>
            </a:solidFill>
          </a:ln>
          <a:effectLst/>
          <a:scene3d>
            <a:camera prst="orthographicFront">
              <a:rot lat="0" lon="0" rev="0"/>
            </a:camera>
            <a:lightRig rig="glow" dir="t">
              <a:rot lat="0" lon="0" rev="14100000"/>
            </a:lightRig>
          </a:scene3d>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30</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990600" y="5715000"/>
            <a:ext cx="7315200" cy="1066800"/>
          </a:xfrm>
          <a:prstGeom prst="roundRect">
            <a:avLst>
              <a:gd name="adj" fmla="val 1514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Adakah</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kita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telah</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bersedia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menghadapi</a:t>
            </a: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peperiksaan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akhirat</a:t>
            </a:r>
            <a:r>
              <a:rPr lang="en-US" sz="2400" b="1" dirty="0" smtClean="0">
                <a:effectLst>
                  <a:outerShdw blurRad="38100" dist="38100" dir="2700000" algn="tl">
                    <a:srgbClr val="000000">
                      <a:alpha val="43137"/>
                    </a:srgbClr>
                  </a:outerShdw>
                </a:effectLst>
                <a:latin typeface="Arial" pitchFamily="34" charset="0"/>
                <a:cs typeface="Arial" pitchFamily="34" charset="0"/>
              </a:rPr>
              <a:t>?</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94230" y="304800"/>
            <a:ext cx="89497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Peperiksaan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VS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Peperiksaan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ight Arrow Callout 4"/>
          <p:cNvSpPr/>
          <p:nvPr/>
        </p:nvSpPr>
        <p:spPr>
          <a:xfrm>
            <a:off x="457200" y="1219200"/>
            <a:ext cx="4114800" cy="441960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ounded Rectangle 5"/>
          <p:cNvSpPr/>
          <p:nvPr/>
        </p:nvSpPr>
        <p:spPr>
          <a:xfrm>
            <a:off x="228600" y="4191000"/>
            <a:ext cx="3292956"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Persediaan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jadual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Flowchart: Punched Tape 6"/>
          <p:cNvSpPr/>
          <p:nvPr/>
        </p:nvSpPr>
        <p:spPr>
          <a:xfrm>
            <a:off x="457200" y="2667000"/>
            <a:ext cx="2594758" cy="1143000"/>
          </a:xfrm>
          <a:prstGeom prst="flowChartPunchedTap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Peluang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baiki</a:t>
            </a:r>
            <a:endParaRPr lang="en-MY" sz="2200" dirty="0"/>
          </a:p>
        </p:txBody>
      </p:sp>
      <p:sp>
        <p:nvSpPr>
          <p:cNvPr id="8" name="Rounded Rectangle 7"/>
          <p:cNvSpPr/>
          <p:nvPr/>
        </p:nvSpPr>
        <p:spPr>
          <a:xfrm>
            <a:off x="304800" y="1447800"/>
            <a:ext cx="3460522" cy="7620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UPSR, PT3, SPM,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pangkat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lain-lain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Callout 8"/>
          <p:cNvSpPr/>
          <p:nvPr/>
        </p:nvSpPr>
        <p:spPr>
          <a:xfrm flipH="1">
            <a:off x="4648200" y="1219200"/>
            <a:ext cx="4114800" cy="4419600"/>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9"/>
          <p:cNvSpPr/>
          <p:nvPr/>
        </p:nvSpPr>
        <p:spPr>
          <a:xfrm>
            <a:off x="5410200" y="1447800"/>
            <a:ext cx="3505200" cy="788568"/>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Ketika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Nazak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Flowchart: Punched Tape 10"/>
          <p:cNvSpPr/>
          <p:nvPr/>
        </p:nvSpPr>
        <p:spPr>
          <a:xfrm>
            <a:off x="6168242" y="2590800"/>
            <a:ext cx="2594758" cy="1143000"/>
          </a:xfrm>
          <a:prstGeom prst="flowChartPunchedTap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Peluang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baiki</a:t>
            </a:r>
            <a:endParaRPr lang="en-MY" sz="2200" dirty="0"/>
          </a:p>
        </p:txBody>
      </p:sp>
      <p:sp>
        <p:nvSpPr>
          <p:cNvPr id="12" name="Rounded Rectangle 11"/>
          <p:cNvSpPr/>
          <p:nvPr/>
        </p:nvSpPr>
        <p:spPr>
          <a:xfrm>
            <a:off x="5658447" y="4267200"/>
            <a:ext cx="3256953"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Kehadirannya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diketahui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97488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284202"/>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Perjalanan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triped Right Arrow 3"/>
          <p:cNvSpPr/>
          <p:nvPr/>
        </p:nvSpPr>
        <p:spPr>
          <a:xfrm>
            <a:off x="685800" y="914400"/>
            <a:ext cx="3077344" cy="1912918"/>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Soalan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Munkar</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Nakir</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kubur</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triped Right Arrow 4"/>
          <p:cNvSpPr/>
          <p:nvPr/>
        </p:nvSpPr>
        <p:spPr>
          <a:xfrm>
            <a:off x="2303512" y="2057400"/>
            <a:ext cx="3077344" cy="1912918"/>
          </a:xfrm>
          <a:prstGeom prst="striped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Perhimpunan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padang</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Mahsyar</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a:off x="3856856" y="3192482"/>
            <a:ext cx="3077344" cy="1912918"/>
          </a:xfrm>
          <a:prstGeom prst="striped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Perhitungan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timbangan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Striped Right Arrow 6"/>
          <p:cNvSpPr/>
          <p:nvPr/>
        </p:nvSpPr>
        <p:spPr>
          <a:xfrm>
            <a:off x="5380856" y="4419600"/>
            <a:ext cx="3077344" cy="1912918"/>
          </a:xfrm>
          <a:prstGeom prst="striped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Titian </a:t>
            </a:r>
            <a:r>
              <a:rPr lang="en-US" sz="20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Sirat</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457200" y="5943600"/>
            <a:ext cx="8229600" cy="838200"/>
          </a:xfrm>
          <a:prstGeom prst="roundRect">
            <a:avLst>
              <a:gd name="adj" fmla="val 1514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Renungilah</a:t>
            </a:r>
            <a:r>
              <a:rPr lang="en-US" sz="2400" b="1" dirty="0" smtClean="0">
                <a:effectLst>
                  <a:outerShdw blurRad="38100" dist="38100" dir="2700000" algn="tl">
                    <a:srgbClr val="000000">
                      <a:alpha val="43137"/>
                    </a:srgbClr>
                  </a:outerShdw>
                </a:effectLst>
                <a:latin typeface="Arial" pitchFamily="34" charset="0"/>
                <a:cs typeface="Arial" pitchFamily="34" charset="0"/>
              </a:rPr>
              <a:t>..</a:t>
            </a:r>
            <a:r>
              <a:rPr lang="en-US" sz="2400" b="1" dirty="0" err="1" smtClean="0">
                <a:effectLst>
                  <a:outerShdw blurRad="38100" dist="38100" dir="2700000" algn="tl">
                    <a:srgbClr val="000000">
                      <a:alpha val="43137"/>
                    </a:srgbClr>
                  </a:outerShdw>
                </a:effectLst>
                <a:latin typeface="Arial" pitchFamily="34" charset="0"/>
                <a:cs typeface="Arial" pitchFamily="34" charset="0"/>
              </a:rPr>
              <a:t>setiap</a:t>
            </a:r>
            <a:r>
              <a:rPr lang="en-US" sz="2400" b="1" dirty="0" smtClean="0">
                <a:effectLst>
                  <a:outerShdw blurRad="38100" dist="38100" dir="2700000" algn="tl">
                    <a:srgbClr val="000000">
                      <a:alpha val="43137"/>
                    </a:srgbClr>
                  </a:outerShdw>
                </a:effectLst>
                <a:latin typeface="Arial" pitchFamily="34" charset="0"/>
                <a:cs typeface="Arial" pitchFamily="34" charset="0"/>
              </a:rPr>
              <a:t> orang </a:t>
            </a:r>
            <a:r>
              <a:rPr lang="en-US" sz="2400" b="1" dirty="0" err="1" smtClean="0">
                <a:effectLst>
                  <a:outerShdw blurRad="38100" dist="38100" dir="2700000" algn="tl">
                    <a:srgbClr val="000000">
                      <a:alpha val="43137"/>
                    </a:srgbClr>
                  </a:outerShdw>
                </a:effectLst>
                <a:latin typeface="Arial" pitchFamily="34" charset="0"/>
                <a:cs typeface="Arial" pitchFamily="34" charset="0"/>
              </a:rPr>
              <a:t>akan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melalui</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perjalanan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ini</a:t>
            </a:r>
            <a:r>
              <a:rPr lang="en-US" sz="2400" b="1" dirty="0" smtClean="0">
                <a:effectLst>
                  <a:outerShdw blurRad="38100" dist="38100" dir="2700000" algn="tl">
                    <a:srgbClr val="000000">
                      <a:alpha val="43137"/>
                    </a:srgbClr>
                  </a:outerShdw>
                </a:effectLst>
                <a:latin typeface="Arial" pitchFamily="34" charset="0"/>
                <a:cs typeface="Arial" pitchFamily="34" charset="0"/>
              </a:rPr>
              <a:t>. </a:t>
            </a:r>
          </a:p>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Berusaha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dan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beramallah</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untuk</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dunia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beserta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akhirat</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304800"/>
            <a:ext cx="894977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0915" y="4495800"/>
            <a:ext cx="91440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800" b="1" dirty="0"/>
              <a:t>“Orang yang </a:t>
            </a:r>
            <a:r>
              <a:rPr lang="en-US" sz="2800" b="1" dirty="0" err="1"/>
              <a:t>bijak</a:t>
            </a:r>
            <a:r>
              <a:rPr lang="en-US" sz="2800" b="1" dirty="0"/>
              <a:t> </a:t>
            </a:r>
            <a:r>
              <a:rPr lang="en-US" sz="2800" b="1" dirty="0" err="1"/>
              <a:t>ialah</a:t>
            </a:r>
            <a:r>
              <a:rPr lang="en-US" sz="2800" b="1" dirty="0"/>
              <a:t> orang yang </a:t>
            </a:r>
            <a:r>
              <a:rPr lang="en-US" sz="2800" b="1" dirty="0" err="1"/>
              <a:t>bermuhasabah</a:t>
            </a:r>
            <a:r>
              <a:rPr lang="en-US" sz="2800" b="1" dirty="0"/>
              <a:t> </a:t>
            </a:r>
            <a:r>
              <a:rPr lang="en-US" sz="2800" b="1" dirty="0" err="1"/>
              <a:t>dirinya</a:t>
            </a:r>
            <a:r>
              <a:rPr lang="en-US" sz="2800" b="1" dirty="0"/>
              <a:t> </a:t>
            </a:r>
            <a:r>
              <a:rPr lang="en-US" sz="2800" b="1" dirty="0" err="1"/>
              <a:t>dan</a:t>
            </a:r>
            <a:r>
              <a:rPr lang="en-US" sz="2800" b="1" dirty="0"/>
              <a:t> </a:t>
            </a:r>
            <a:r>
              <a:rPr lang="en-US" sz="2800" b="1" dirty="0" err="1"/>
              <a:t>ia</a:t>
            </a:r>
            <a:r>
              <a:rPr lang="en-US" sz="2800" b="1" dirty="0"/>
              <a:t> </a:t>
            </a:r>
            <a:r>
              <a:rPr lang="en-US" sz="2800" b="1" dirty="0" err="1"/>
              <a:t>bekerja</a:t>
            </a:r>
            <a:r>
              <a:rPr lang="en-US" sz="2800" b="1" dirty="0"/>
              <a:t> </a:t>
            </a:r>
            <a:r>
              <a:rPr lang="en-US" sz="2800" b="1" dirty="0" err="1"/>
              <a:t>untuk</a:t>
            </a:r>
            <a:r>
              <a:rPr lang="en-US" sz="2800" b="1" dirty="0"/>
              <a:t> </a:t>
            </a:r>
            <a:r>
              <a:rPr lang="en-US" sz="2800" b="1" dirty="0" err="1"/>
              <a:t>selepas</a:t>
            </a:r>
            <a:r>
              <a:rPr lang="en-US" sz="2800" b="1" dirty="0"/>
              <a:t> </a:t>
            </a:r>
            <a:r>
              <a:rPr lang="en-US" sz="2800" b="1" dirty="0" err="1"/>
              <a:t>kematian</a:t>
            </a:r>
            <a:r>
              <a:rPr lang="en-US" sz="2800" b="1" dirty="0"/>
              <a:t>. Orang yang </a:t>
            </a:r>
            <a:r>
              <a:rPr lang="en-US" sz="2800" b="1" dirty="0" err="1"/>
              <a:t>lemah</a:t>
            </a:r>
            <a:r>
              <a:rPr lang="en-US" sz="2800" b="1" dirty="0"/>
              <a:t> </a:t>
            </a:r>
            <a:r>
              <a:rPr lang="en-US" sz="2800" b="1" dirty="0" err="1"/>
              <a:t>ialah</a:t>
            </a:r>
            <a:r>
              <a:rPr lang="en-US" sz="2800" b="1" dirty="0"/>
              <a:t> orang yang </a:t>
            </a:r>
            <a:r>
              <a:rPr lang="en-US" sz="2800" b="1" dirty="0" err="1"/>
              <a:t>membiarkan</a:t>
            </a:r>
            <a:r>
              <a:rPr lang="en-US" sz="2800" b="1" dirty="0"/>
              <a:t> </a:t>
            </a:r>
            <a:r>
              <a:rPr lang="en-US" sz="2800" b="1" dirty="0" err="1"/>
              <a:t>dirinya</a:t>
            </a:r>
            <a:r>
              <a:rPr lang="en-US" sz="2800" b="1" dirty="0"/>
              <a:t> </a:t>
            </a:r>
            <a:r>
              <a:rPr lang="en-US" sz="2800" b="1" dirty="0" err="1"/>
              <a:t>tunduk</a:t>
            </a:r>
            <a:r>
              <a:rPr lang="en-US" sz="2800" b="1" dirty="0"/>
              <a:t> </a:t>
            </a:r>
            <a:r>
              <a:rPr lang="en-US" sz="2800" b="1" dirty="0" err="1"/>
              <a:t>kepada</a:t>
            </a:r>
            <a:r>
              <a:rPr lang="en-US" sz="2800" b="1" dirty="0"/>
              <a:t> </a:t>
            </a:r>
            <a:r>
              <a:rPr lang="en-US" sz="2800" b="1" dirty="0" err="1"/>
              <a:t>hawa</a:t>
            </a:r>
            <a:r>
              <a:rPr lang="en-US" sz="2800" b="1" dirty="0"/>
              <a:t> </a:t>
            </a:r>
            <a:r>
              <a:rPr lang="en-US" sz="2800" b="1" dirty="0" err="1"/>
              <a:t>nafsunya</a:t>
            </a:r>
            <a:r>
              <a:rPr lang="en-US" sz="2800" b="1" dirty="0"/>
              <a:t> </a:t>
            </a:r>
            <a:r>
              <a:rPr lang="en-US" sz="2800" b="1" dirty="0" err="1"/>
              <a:t>sedang</a:t>
            </a:r>
            <a:r>
              <a:rPr lang="en-US" sz="2800" b="1" dirty="0"/>
              <a:t> </a:t>
            </a:r>
            <a:r>
              <a:rPr lang="en-US" sz="2800" b="1" dirty="0" err="1"/>
              <a:t>dia</a:t>
            </a:r>
            <a:r>
              <a:rPr lang="en-US" sz="2800" b="1" dirty="0"/>
              <a:t> </a:t>
            </a:r>
            <a:r>
              <a:rPr lang="en-US" sz="2800" b="1" dirty="0" err="1"/>
              <a:t>berangan-angan</a:t>
            </a:r>
            <a:r>
              <a:rPr lang="en-US" sz="2800" b="1" dirty="0"/>
              <a:t> </a:t>
            </a:r>
            <a:r>
              <a:rPr lang="en-US" sz="2800" b="1" dirty="0" err="1"/>
              <a:t>untuk</a:t>
            </a:r>
            <a:r>
              <a:rPr lang="en-US" sz="2800" b="1" dirty="0"/>
              <a:t> </a:t>
            </a:r>
            <a:r>
              <a:rPr lang="en-US" sz="2800" b="1" dirty="0" err="1"/>
              <a:t>mendapat</a:t>
            </a:r>
            <a:r>
              <a:rPr lang="en-US" sz="2800" b="1" dirty="0"/>
              <a:t> </a:t>
            </a:r>
            <a:r>
              <a:rPr lang="en-US" sz="2800" b="1" dirty="0" err="1"/>
              <a:t>ketenteraman</a:t>
            </a:r>
            <a:r>
              <a:rPr lang="en-US" sz="2800" b="1" dirty="0"/>
              <a:t> </a:t>
            </a:r>
            <a:r>
              <a:rPr lang="en-US" sz="2800" b="1" dirty="0" err="1"/>
              <a:t>daripada</a:t>
            </a:r>
            <a:r>
              <a:rPr lang="en-US" sz="2800" b="1" dirty="0"/>
              <a:t> Allah”. </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789093"/>
            <a:ext cx="9144000" cy="2400657"/>
          </a:xfrm>
          <a:prstGeom prst="rect">
            <a:avLst/>
          </a:prstGeom>
          <a:solidFill>
            <a:srgbClr val="002060">
              <a:alpha val="31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"الكَيِّس مَنْ دَانَ نَفْسَهُ، وَعَمِلَ لِما بَعْدَ الْموْتِ، وَالْعَاجِزُ مَنْ أَتْبَعَ نَفْسَه هَواهَا، وتمَنَّى عَلَى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US" sz="36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6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التِّرْمِذيُّ</a:t>
            </a:r>
            <a:r>
              <a:rPr lang="en-US"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7488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351473"/>
            <a:ext cx="894977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0915" y="4813518"/>
            <a:ext cx="9144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800" b="1" dirty="0"/>
              <a:t>“</a:t>
            </a:r>
            <a:r>
              <a:rPr lang="en-US" sz="2800" b="1" dirty="0" err="1"/>
              <a:t>Apabila</a:t>
            </a:r>
            <a:r>
              <a:rPr lang="en-US" sz="2800" b="1" dirty="0"/>
              <a:t> </a:t>
            </a:r>
            <a:r>
              <a:rPr lang="en-US" sz="2800" b="1" dirty="0" err="1"/>
              <a:t>mati</a:t>
            </a:r>
            <a:r>
              <a:rPr lang="en-US" sz="2800" b="1" dirty="0"/>
              <a:t> </a:t>
            </a:r>
            <a:r>
              <a:rPr lang="en-US" sz="2800" b="1" dirty="0" err="1"/>
              <a:t>seseorang</a:t>
            </a:r>
            <a:r>
              <a:rPr lang="en-US" sz="2800" b="1" dirty="0"/>
              <a:t> </a:t>
            </a:r>
            <a:r>
              <a:rPr lang="en-US" sz="2800" b="1" dirty="0" err="1"/>
              <a:t>anak</a:t>
            </a:r>
            <a:r>
              <a:rPr lang="en-US" sz="2800" b="1" dirty="0"/>
              <a:t> Adam </a:t>
            </a:r>
            <a:r>
              <a:rPr lang="en-US" sz="2800" b="1" dirty="0" err="1"/>
              <a:t>terputuslah</a:t>
            </a:r>
            <a:r>
              <a:rPr lang="en-US" sz="2800" b="1" dirty="0"/>
              <a:t> </a:t>
            </a:r>
            <a:r>
              <a:rPr lang="en-US" sz="2800" b="1" dirty="0" err="1"/>
              <a:t>pahala</a:t>
            </a:r>
            <a:r>
              <a:rPr lang="en-US" sz="2800" b="1" dirty="0"/>
              <a:t> </a:t>
            </a:r>
            <a:r>
              <a:rPr lang="en-US" sz="2800" b="1" dirty="0" err="1"/>
              <a:t>amalnya</a:t>
            </a:r>
            <a:r>
              <a:rPr lang="en-US" sz="2800" b="1" dirty="0"/>
              <a:t> </a:t>
            </a:r>
            <a:r>
              <a:rPr lang="en-US" sz="2800" b="1" dirty="0" err="1"/>
              <a:t>kecuali</a:t>
            </a:r>
            <a:r>
              <a:rPr lang="en-US" sz="2800" b="1" dirty="0"/>
              <a:t> </a:t>
            </a:r>
            <a:r>
              <a:rPr lang="en-US" sz="2800" b="1" dirty="0" err="1"/>
              <a:t>tiga</a:t>
            </a:r>
            <a:r>
              <a:rPr lang="en-US" sz="2800" b="1" dirty="0"/>
              <a:t> </a:t>
            </a:r>
            <a:r>
              <a:rPr lang="en-US" sz="2800" b="1" dirty="0" err="1"/>
              <a:t>perkara</a:t>
            </a:r>
            <a:r>
              <a:rPr lang="en-US" sz="2800" b="1" dirty="0"/>
              <a:t>, </a:t>
            </a:r>
            <a:r>
              <a:rPr lang="en-US" sz="2800" b="1" dirty="0" err="1"/>
              <a:t>iaitu</a:t>
            </a:r>
            <a:r>
              <a:rPr lang="en-US" sz="2800" b="1" dirty="0"/>
              <a:t>: </a:t>
            </a:r>
            <a:r>
              <a:rPr lang="en-US" sz="2800" b="1" dirty="0" err="1"/>
              <a:t>sedekah</a:t>
            </a:r>
            <a:r>
              <a:rPr lang="en-US" sz="2800" b="1" dirty="0"/>
              <a:t> </a:t>
            </a:r>
            <a:r>
              <a:rPr lang="en-US" sz="2800" b="1" dirty="0" err="1"/>
              <a:t>jariah</a:t>
            </a:r>
            <a:r>
              <a:rPr lang="en-US" sz="2800" b="1" dirty="0"/>
              <a:t> (</a:t>
            </a:r>
            <a:r>
              <a:rPr lang="en-US" sz="2800" b="1" dirty="0" err="1"/>
              <a:t>waqaf</a:t>
            </a:r>
            <a:r>
              <a:rPr lang="en-US" sz="2800" b="1" dirty="0"/>
              <a:t>) </a:t>
            </a:r>
            <a:r>
              <a:rPr lang="en-US" sz="2800" b="1" dirty="0" err="1"/>
              <a:t>atau</a:t>
            </a:r>
            <a:r>
              <a:rPr lang="en-US" sz="2800" b="1" dirty="0"/>
              <a:t> </a:t>
            </a:r>
            <a:r>
              <a:rPr lang="en-US" sz="2800" b="1" dirty="0" err="1"/>
              <a:t>ilmu</a:t>
            </a:r>
            <a:r>
              <a:rPr lang="en-US" sz="2800" b="1" dirty="0"/>
              <a:t> yang </a:t>
            </a:r>
            <a:r>
              <a:rPr lang="en-US" sz="2800" b="1" dirty="0" err="1"/>
              <a:t>boleh</a:t>
            </a:r>
            <a:r>
              <a:rPr lang="en-US" sz="2800" b="1" dirty="0"/>
              <a:t> </a:t>
            </a:r>
            <a:r>
              <a:rPr lang="en-US" sz="2800" b="1" dirty="0" err="1"/>
              <a:t>diambil</a:t>
            </a:r>
            <a:r>
              <a:rPr lang="en-US" sz="2800" b="1" dirty="0"/>
              <a:t> </a:t>
            </a:r>
            <a:r>
              <a:rPr lang="en-US" sz="2800" b="1" dirty="0" err="1"/>
              <a:t>manfaat</a:t>
            </a:r>
            <a:r>
              <a:rPr lang="en-US" sz="2800" b="1" dirty="0"/>
              <a:t> </a:t>
            </a:r>
            <a:r>
              <a:rPr lang="en-US" sz="2800" b="1" dirty="0" err="1"/>
              <a:t>dengan</a:t>
            </a:r>
            <a:r>
              <a:rPr lang="en-US" sz="2800" b="1" dirty="0"/>
              <a:t> </a:t>
            </a:r>
            <a:r>
              <a:rPr lang="en-US" sz="2800" b="1" dirty="0" err="1"/>
              <a:t>dia</a:t>
            </a:r>
            <a:r>
              <a:rPr lang="en-US" sz="2800" b="1" dirty="0"/>
              <a:t> </a:t>
            </a:r>
            <a:r>
              <a:rPr lang="en-US" sz="2800" b="1" dirty="0" err="1"/>
              <a:t>atau</a:t>
            </a:r>
            <a:r>
              <a:rPr lang="en-US" sz="2800" b="1" dirty="0"/>
              <a:t> </a:t>
            </a:r>
            <a:r>
              <a:rPr lang="en-US" sz="2800" b="1" dirty="0" err="1"/>
              <a:t>anak</a:t>
            </a:r>
            <a:r>
              <a:rPr lang="en-US" sz="2800" b="1" dirty="0"/>
              <a:t> </a:t>
            </a:r>
            <a:r>
              <a:rPr lang="en-US" sz="2800" b="1" dirty="0" err="1"/>
              <a:t>soleh</a:t>
            </a:r>
            <a:r>
              <a:rPr lang="en-US" sz="2800" b="1" dirty="0"/>
              <a:t> yang </a:t>
            </a:r>
            <a:r>
              <a:rPr lang="en-US" sz="2800" b="1" dirty="0" err="1"/>
              <a:t>berdoa</a:t>
            </a:r>
            <a:r>
              <a:rPr lang="en-US" sz="2800" b="1" dirty="0"/>
              <a:t> </a:t>
            </a:r>
            <a:r>
              <a:rPr lang="en-US" sz="2800" b="1" dirty="0" err="1"/>
              <a:t>untuknya</a:t>
            </a:r>
            <a:r>
              <a:rPr lang="en-US" sz="2800" b="1" dirty="0"/>
              <a:t>”. </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2539186"/>
            <a:ext cx="9144000" cy="2185214"/>
          </a:xfrm>
          <a:prstGeom prst="rect">
            <a:avLst/>
          </a:prstGeom>
          <a:solidFill>
            <a:srgbClr val="002060">
              <a:alpha val="31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مَاتَ ابْنُ آدَمَ انْقَطَعَ عَمَلُهُ إِلَّا مِنْ ثَلَاثٍ: صَدَقَةٍ جَارِيَةٍ، أَوْ عِلْمٍ يُنْتَفَعُ بِهِ، أَوْ وَلَدٍ صَالِحٍ يَدْعُوْ 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r>
              <a:rPr lang="ar-SA" sz="32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2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triped Right Arrow 5"/>
          <p:cNvSpPr/>
          <p:nvPr/>
        </p:nvSpPr>
        <p:spPr>
          <a:xfrm>
            <a:off x="76201" y="1058882"/>
            <a:ext cx="4495800" cy="1379518"/>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aset</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bapa</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97488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18408"/>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185</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495800"/>
            <a:ext cx="91440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a:t>“Tiap-tiap yang bernyawa akan merasai mati, dan bahawasanya pada hari kiamat sahajalah akan disempurnakan balasan kamu. ketika itu sesiapa yang dijauhkan dari neraka dan dimasukkan ke syurga maka sesungguhnya ia telah berjaya. dan (ingatlah bahawa) kehidupan di dunia ini (meliputi segala kemewahannya dan pangkat kebesarannya) tidak lain </a:t>
            </a:r>
            <a:r>
              <a:rPr lang="ms-MY" sz="2400" b="1" dirty="0" err="1"/>
              <a:t>hanyalah</a:t>
            </a:r>
            <a:r>
              <a:rPr lang="ms-MY" sz="2400" b="1" dirty="0"/>
              <a:t> kesenangan bagi orang-orang yang terpedaya”.</a:t>
            </a:r>
            <a:endParaRPr lang="en-MY" sz="2400" b="1" dirty="0"/>
          </a:p>
        </p:txBody>
      </p:sp>
      <p:sp>
        <p:nvSpPr>
          <p:cNvPr id="5" name="Rectangle 4"/>
          <p:cNvSpPr/>
          <p:nvPr/>
        </p:nvSpPr>
        <p:spPr>
          <a:xfrm>
            <a:off x="1" y="2263676"/>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كُلُّ نَفْسٍ ذَائِقَةُ الْمَوْتِ ۗ وَإِنَّمَا تُوَفَّوْنَ أُجُورَكُمْ يَوْمَ الْقِيَامَةِ ۖ فَمَن زُحْزِحَ عَنِ النَّارِ وَأُدْخِلَ الْجَنَّةَ فَقَدْ فَازَ ۗ وَمَا الْحَيَاةُ الدُّنْيَا إِلَّا مَتَاعُ الْغُرُورِ</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triped Right Arrow 5"/>
          <p:cNvSpPr/>
          <p:nvPr/>
        </p:nvSpPr>
        <p:spPr>
          <a:xfrm>
            <a:off x="76201" y="914400"/>
            <a:ext cx="4495800" cy="1379518"/>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Mengejar</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kejayaan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97488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43000" y="1507175"/>
            <a:ext cx="7848600" cy="914400"/>
          </a:xfrm>
          <a:prstGeom prst="roundRect">
            <a:avLst>
              <a:gd name="adj" fmla="val 19735"/>
            </a:avLst>
          </a:prstGeom>
          <a:ln/>
        </p:spPr>
        <p:style>
          <a:lnRef idx="1">
            <a:schemeClr val="accent6"/>
          </a:lnRef>
          <a:fillRef idx="2">
            <a:schemeClr val="accent6"/>
          </a:fillRef>
          <a:effectRef idx="1">
            <a:schemeClr val="accent6"/>
          </a:effectRef>
          <a:fontRef idx="minor">
            <a:schemeClr val="dk1"/>
          </a:fontRef>
        </p:style>
        <p:txBody>
          <a:bodyPr anchor="ctr"/>
          <a:lstStyle/>
          <a:p>
            <a:r>
              <a:rPr lang="ms-MY" sz="2400" b="1" dirty="0"/>
              <a:t>Memiliki ilmu agama secukupnya serta beramal dengannya. </a:t>
            </a:r>
            <a:endParaRPr lang="en-MY" sz="2400" b="1" dirty="0"/>
          </a:p>
        </p:txBody>
      </p:sp>
      <p:sp>
        <p:nvSpPr>
          <p:cNvPr id="4" name="Rectangle 3"/>
          <p:cNvSpPr/>
          <p:nvPr/>
        </p:nvSpPr>
        <p:spPr>
          <a:xfrm>
            <a:off x="-228600" y="51137"/>
            <a:ext cx="9525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Persediaan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Peperiksaan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76200" y="1735775"/>
            <a:ext cx="914400" cy="609600"/>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400" dirty="0"/>
          </a:p>
        </p:txBody>
      </p:sp>
      <p:sp>
        <p:nvSpPr>
          <p:cNvPr id="6" name="Rounded Rectangle 5"/>
          <p:cNvSpPr/>
          <p:nvPr/>
        </p:nvSpPr>
        <p:spPr>
          <a:xfrm>
            <a:off x="1143000" y="2667000"/>
            <a:ext cx="7848600" cy="914400"/>
          </a:xfrm>
          <a:prstGeom prst="roundRect">
            <a:avLst>
              <a:gd name="adj" fmla="val 19735"/>
            </a:avLst>
          </a:prstGeom>
          <a:ln/>
        </p:spPr>
        <p:style>
          <a:lnRef idx="1">
            <a:schemeClr val="accent5"/>
          </a:lnRef>
          <a:fillRef idx="2">
            <a:schemeClr val="accent5"/>
          </a:fillRef>
          <a:effectRef idx="1">
            <a:schemeClr val="accent5"/>
          </a:effectRef>
          <a:fontRef idx="minor">
            <a:schemeClr val="dk1"/>
          </a:fontRef>
        </p:style>
        <p:txBody>
          <a:bodyPr anchor="ctr"/>
          <a:lstStyle/>
          <a:p>
            <a:pPr indent="365125" algn="ctr">
              <a:defRPr/>
            </a:pPr>
            <a:r>
              <a:rPr lang="ms-MY" sz="2400" b="1" dirty="0"/>
              <a:t>Berusaha </a:t>
            </a:r>
            <a:r>
              <a:rPr lang="ms-MY" sz="2400" b="1" dirty="0" smtClean="0"/>
              <a:t>meningkatkan </a:t>
            </a:r>
            <a:r>
              <a:rPr lang="ms-MY" sz="2400" b="1" dirty="0"/>
              <a:t>ketaatan dan ketakwaan kepada Allah </a:t>
            </a:r>
            <a:r>
              <a:rPr lang="ms-MY" sz="2400" b="1" dirty="0" err="1" smtClean="0"/>
              <a:t>s.w.t</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Teardrop 6"/>
          <p:cNvSpPr/>
          <p:nvPr/>
        </p:nvSpPr>
        <p:spPr>
          <a:xfrm>
            <a:off x="76200" y="2895600"/>
            <a:ext cx="914400" cy="609600"/>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400" dirty="0"/>
          </a:p>
        </p:txBody>
      </p:sp>
      <p:sp>
        <p:nvSpPr>
          <p:cNvPr id="8" name="Rounded Rectangle 7"/>
          <p:cNvSpPr/>
          <p:nvPr/>
        </p:nvSpPr>
        <p:spPr>
          <a:xfrm>
            <a:off x="1178625" y="3843647"/>
            <a:ext cx="7772400" cy="91440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ms-MY" sz="2400" b="1" dirty="0"/>
              <a:t>M</a:t>
            </a:r>
            <a:r>
              <a:rPr lang="ms-MY" sz="2400" b="1" dirty="0" smtClean="0"/>
              <a:t>emberi </a:t>
            </a:r>
            <a:r>
              <a:rPr lang="ms-MY" sz="2400" b="1" dirty="0"/>
              <a:t>didikan agama secukupnya kepada anak-anak supaya mereka menjadi anak-anak yang soleh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Teardrop 8"/>
          <p:cNvSpPr/>
          <p:nvPr/>
        </p:nvSpPr>
        <p:spPr>
          <a:xfrm>
            <a:off x="76200" y="4102925"/>
            <a:ext cx="914400" cy="609600"/>
          </a:xfrm>
          <a:prstGeom prst="teardro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400" dirty="0"/>
          </a:p>
        </p:txBody>
      </p:sp>
      <p:sp>
        <p:nvSpPr>
          <p:cNvPr id="10" name="Rounded Rectangle 9"/>
          <p:cNvSpPr/>
          <p:nvPr/>
        </p:nvSpPr>
        <p:spPr>
          <a:xfrm>
            <a:off x="1244930" y="5029200"/>
            <a:ext cx="7746670" cy="914400"/>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indent="365125" algn="ctr">
              <a:defRPr/>
            </a:pPr>
            <a:r>
              <a:rPr lang="ms-MY" sz="2400" b="1" dirty="0"/>
              <a:t>Berusaha melaksanakan amal ibadah dan kebajikan sebanyak yang </a:t>
            </a:r>
            <a:r>
              <a:rPr lang="ms-MY" sz="2400" b="1" dirty="0" smtClean="0"/>
              <a:t>mampu</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Teardrop 10"/>
          <p:cNvSpPr/>
          <p:nvPr/>
        </p:nvSpPr>
        <p:spPr>
          <a:xfrm>
            <a:off x="152400" y="5181600"/>
            <a:ext cx="914400" cy="609600"/>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400" dirty="0"/>
          </a:p>
        </p:txBody>
      </p:sp>
    </p:spTree>
    <p:extLst>
      <p:ext uri="{BB962C8B-B14F-4D97-AF65-F5344CB8AC3E}">
        <p14:creationId xmlns:p14="http://schemas.microsoft.com/office/powerpoint/2010/main" val="297488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Najm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39-43: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658612"/>
            <a:ext cx="91440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400" dirty="0">
                <a:effectLst>
                  <a:outerShdw blurRad="38100" dist="38100" dir="2700000" algn="tl">
                    <a:srgbClr val="000000">
                      <a:alpha val="43137"/>
                    </a:srgbClr>
                  </a:outerShdw>
                </a:effectLst>
              </a:rPr>
              <a:t>" Dan bahawa sesungguhnya tidak ada (balasan) bagi seseorang melainkan (balasan) apa yang diusahakannya; Dan bahawa sesungguhnya usahanya itu akan diperlihatkan (kepadanya, pada hari kiamat kelak); Kemudian usahanya itu akan dibalas dengan balasan yang amat sempurna; Dan bahawa sesungguhnya kepada hukum </a:t>
            </a:r>
            <a:r>
              <a:rPr lang="ms-MY" sz="2400" dirty="0" err="1">
                <a:effectLst>
                  <a:outerShdw blurRad="38100" dist="38100" dir="2700000" algn="tl">
                    <a:srgbClr val="000000">
                      <a:alpha val="43137"/>
                    </a:srgbClr>
                  </a:outerShdw>
                </a:effectLst>
              </a:rPr>
              <a:t>Tuhanmulah</a:t>
            </a:r>
            <a:r>
              <a:rPr lang="ms-MY" sz="2400" dirty="0">
                <a:effectLst>
                  <a:outerShdw blurRad="38100" dist="38100" dir="2700000" algn="tl">
                    <a:srgbClr val="000000">
                      <a:alpha val="43137"/>
                    </a:srgbClr>
                  </a:outerShdw>
                </a:effectLst>
              </a:rPr>
              <a:t> kesudahan (segala perkara); Dan bahawa sesungguhnya, Dialah Yang menyebabkan (seseorang itu bergembira) tertawa, dan menyebabkan (seseorang itu berdukacita) menangis”.</a:t>
            </a:r>
            <a:endParaRPr lang="en-US" sz="24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143000"/>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 لَّيْسَ لِلْإِنسَانِ إِلَّا مَا سَعَىٰ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سَعْيَهُ سَوْفَ يُرَىٰ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ثُمَّ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يُجْزَاهُ الْجَزَاءَ الْأَوْفَىٰ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إِلَىٰ رَبِّكَ الْمُنتَهَىٰ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وَأَنَّهُ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أَضْحَكَ وَأَبْكَىٰ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7488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4576" y="1447800"/>
            <a:ext cx="8388424" cy="4154984"/>
          </a:xfrm>
          <a:prstGeom prst="rect">
            <a:avLst/>
          </a:prstGeom>
          <a:solidFill>
            <a:srgbClr val="92D050">
              <a:alpha val="3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7488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326916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93937"/>
            <a:ext cx="9144000" cy="1692771"/>
          </a:xfrm>
          <a:prstGeom prst="rect">
            <a:avLst/>
          </a:prstGeom>
          <a:solidFill>
            <a:srgbClr val="002060">
              <a:alpha val="13000"/>
            </a:srgbClr>
          </a:solidFill>
        </p:spPr>
        <p:txBody>
          <a:bodyPr wrap="square">
            <a:spAutoFit/>
          </a:bodyPr>
          <a:lstStyle/>
          <a:p>
            <a:pPr algn="ctr" fontAlgn="auto">
              <a:spcBef>
                <a:spcPts val="0"/>
              </a:spcBef>
              <a:spcAft>
                <a:spcPts val="0"/>
              </a:spcAft>
              <a:defRPr/>
            </a:pPr>
            <a:r>
              <a:rPr lang="ar-SA" sz="10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0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6254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048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97488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2567791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312003"/>
            <a:ext cx="7358018"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1" y="2140803"/>
            <a:ext cx="9144000" cy="1569660"/>
          </a:xfrm>
          <a:prstGeom prst="rect">
            <a:avLst/>
          </a:prstGeom>
          <a:solidFill>
            <a:srgbClr val="002060">
              <a:alpha val="19000"/>
            </a:srgbClr>
          </a:solidFill>
        </p:spPr>
        <p:txBody>
          <a:bodyPr wrap="square">
            <a:spAutoFit/>
          </a:bodyPr>
          <a:lstStyle/>
          <a:p>
            <a:pPr algn="ctr" rtl="1">
              <a:defRPr/>
            </a:pPr>
            <a:r>
              <a:rPr lang="ar-SA" sz="96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96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4045803"/>
            <a:ext cx="9144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24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24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24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24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a:defRPr/>
            </a:pPr>
            <a:r>
              <a:rPr lang="en-US" sz="24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2400" b="1" dirty="0">
              <a:ln w="12700">
                <a:solidFill>
                  <a:sysClr val="windowText" lastClr="000000"/>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259140"/>
            <a:ext cx="8477280" cy="646331"/>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81414"/>
            <a:ext cx="9144000" cy="1754326"/>
          </a:xfrm>
          <a:prstGeom prst="rect">
            <a:avLst/>
          </a:prstGeom>
          <a:solidFill>
            <a:schemeClr val="tx1">
              <a:alpha val="22000"/>
            </a:schemeClr>
          </a:solidFill>
          <a:ln>
            <a:noFill/>
          </a:ln>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4"/>
          <p:cNvSpPr/>
          <p:nvPr/>
        </p:nvSpPr>
        <p:spPr>
          <a:xfrm>
            <a:off x="0" y="4297740"/>
            <a:ext cx="9144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06740"/>
            <a:ext cx="765339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972151"/>
            <a:ext cx="9144000" cy="1569660"/>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3855" y="4297740"/>
            <a:ext cx="9144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rPr>
              <a:t> </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304800"/>
            <a:ext cx="7653390"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42635"/>
            <a:ext cx="9144000" cy="1569660"/>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3855" y="4724400"/>
            <a:ext cx="9144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d</a:t>
            </a:r>
            <a:r>
              <a:rPr lang="sv-SE"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 taatlah kepadanya supaya kamu berjaya.</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5638579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07313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38282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2095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84984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632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الْأَعْلَى،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الْمُجْتَبَى.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5797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53718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97395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687966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055205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888870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13900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116250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378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93149"/>
            <a:ext cx="9144000" cy="6540252"/>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21</a:t>
            </a:r>
            <a:r>
              <a:rPr lang="en-MY" sz="1600" b="1" dirty="0" smtClean="0">
                <a:solidFill>
                  <a:prstClr val="black"/>
                </a:solidFill>
                <a:effectLst>
                  <a:outerShdw blurRad="38100" dist="38100" dir="2700000" algn="tl">
                    <a:srgbClr val="000000">
                      <a:alpha val="43137"/>
                    </a:srgbClr>
                  </a:outerShdw>
                </a:effectLst>
                <a:cs typeface="Arial" charset="0"/>
              </a:rPr>
              <a:t>/09/2018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PERSEDIAAN MENGHADAPI PEPERIKSAAN</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6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MUSIM PEPERIKSAAN </a:t>
            </a:r>
            <a:r>
              <a:rPr lang="en-MY" sz="1700" b="1" dirty="0">
                <a:solidFill>
                  <a:prstClr val="black"/>
                </a:solidFill>
                <a:effectLst>
                  <a:outerShdw blurRad="38100" dist="38100" dir="2700000" algn="tl">
                    <a:srgbClr val="000000">
                      <a:alpha val="43137"/>
                    </a:srgbClr>
                  </a:outerShdw>
                </a:effectLst>
                <a:cs typeface="Arial" charset="0"/>
              </a:rPr>
              <a:t>AKHIR SEDANG MENJELANG. SELAIN PELAJAR, PARA GURU DAN IBUBAPA SEDANG BERUSAHA DI PERINGKAT AKHIR TERMASUK </a:t>
            </a:r>
            <a:r>
              <a:rPr lang="en-MY" sz="1700" b="1" dirty="0" smtClean="0">
                <a:solidFill>
                  <a:prstClr val="black"/>
                </a:solidFill>
                <a:effectLst>
                  <a:outerShdw blurRad="38100" dist="38100" dir="2700000" algn="tl">
                    <a:srgbClr val="000000">
                      <a:alpha val="43137"/>
                    </a:srgbClr>
                  </a:outerShdw>
                </a:effectLst>
                <a:cs typeface="Arial" charset="0"/>
              </a:rPr>
              <a:t>DENGAN </a:t>
            </a:r>
            <a:r>
              <a:rPr lang="en-MY" sz="1700" b="1" dirty="0">
                <a:solidFill>
                  <a:prstClr val="black"/>
                </a:solidFill>
                <a:effectLst>
                  <a:outerShdw blurRad="38100" dist="38100" dir="2700000" algn="tl">
                    <a:srgbClr val="000000">
                      <a:alpha val="43137"/>
                    </a:srgbClr>
                  </a:outerShdw>
                </a:effectLst>
                <a:cs typeface="Arial" charset="0"/>
              </a:rPr>
              <a:t>BERDOA </a:t>
            </a:r>
            <a:r>
              <a:rPr lang="en-MY" sz="1700" b="1" dirty="0" smtClean="0">
                <a:solidFill>
                  <a:prstClr val="black"/>
                </a:solidFill>
                <a:effectLst>
                  <a:outerShdw blurRad="38100" dist="38100" dir="2700000" algn="tl">
                    <a:srgbClr val="000000">
                      <a:alpha val="43137"/>
                    </a:srgbClr>
                  </a:outerShdw>
                </a:effectLst>
                <a:cs typeface="Arial" charset="0"/>
              </a:rPr>
              <a:t>KEPADA </a:t>
            </a:r>
            <a:r>
              <a:rPr lang="en-MY" sz="1700" b="1" dirty="0">
                <a:solidFill>
                  <a:prstClr val="black"/>
                </a:solidFill>
                <a:effectLst>
                  <a:outerShdw blurRad="38100" dist="38100" dir="2700000" algn="tl">
                    <a:srgbClr val="000000">
                      <a:alpha val="43137"/>
                    </a:srgbClr>
                  </a:outerShdw>
                </a:effectLst>
                <a:cs typeface="Arial" charset="0"/>
              </a:rPr>
              <a:t>ALLAH. SEMUANYA MENGHARAPKAN </a:t>
            </a:r>
            <a:r>
              <a:rPr lang="en-MY" sz="1700" b="1" dirty="0" smtClean="0">
                <a:solidFill>
                  <a:prstClr val="black"/>
                </a:solidFill>
                <a:effectLst>
                  <a:outerShdw blurRad="38100" dist="38100" dir="2700000" algn="tl">
                    <a:srgbClr val="000000">
                      <a:alpha val="43137"/>
                    </a:srgbClr>
                  </a:outerShdw>
                </a:effectLst>
                <a:cs typeface="Arial" charset="0"/>
              </a:rPr>
              <a:t>ANAK-ANAK </a:t>
            </a:r>
            <a:r>
              <a:rPr lang="en-MY" sz="1700" b="1" dirty="0">
                <a:solidFill>
                  <a:prstClr val="black"/>
                </a:solidFill>
                <a:effectLst>
                  <a:outerShdw blurRad="38100" dist="38100" dir="2700000" algn="tl">
                    <a:srgbClr val="000000">
                      <a:alpha val="43137"/>
                    </a:srgbClr>
                  </a:outerShdw>
                </a:effectLst>
                <a:cs typeface="Arial" charset="0"/>
              </a:rPr>
              <a:t>DAN PARA PELAJAR MENGHADAPI </a:t>
            </a:r>
            <a:r>
              <a:rPr lang="en-MY" sz="1700" b="1" dirty="0" smtClean="0">
                <a:solidFill>
                  <a:prstClr val="black"/>
                </a:solidFill>
                <a:effectLst>
                  <a:outerShdw blurRad="38100" dist="38100" dir="2700000" algn="tl">
                    <a:srgbClr val="000000">
                      <a:alpha val="43137"/>
                    </a:srgbClr>
                  </a:outerShdw>
                </a:effectLst>
                <a:cs typeface="Arial" charset="0"/>
              </a:rPr>
              <a:t>PEPERIKSAAN DENGAN </a:t>
            </a:r>
            <a:r>
              <a:rPr lang="en-MY" sz="1700" b="1" dirty="0">
                <a:solidFill>
                  <a:prstClr val="black"/>
                </a:solidFill>
                <a:effectLst>
                  <a:outerShdw blurRad="38100" dist="38100" dir="2700000" algn="tl">
                    <a:srgbClr val="000000">
                      <a:alpha val="43137"/>
                    </a:srgbClr>
                  </a:outerShdw>
                </a:effectLst>
                <a:cs typeface="Arial" charset="0"/>
              </a:rPr>
              <a:t>PENUH YAKIN SERTA MENCAPAI KEJAYAAN CEMERLANG</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6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600" b="1" dirty="0" smtClean="0">
                <a:solidFill>
                  <a:prstClr val="black"/>
                </a:solidFill>
                <a:effectLst>
                  <a:outerShdw blurRad="38100" dist="38100" dir="2700000" algn="tl">
                    <a:srgbClr val="000000">
                      <a:alpha val="43137"/>
                    </a:srgbClr>
                  </a:outerShdw>
                </a:effectLst>
                <a:cs typeface="Arial" charset="0"/>
              </a:rPr>
              <a:t>SUASANA YANG </a:t>
            </a:r>
            <a:r>
              <a:rPr lang="en-MY" sz="1600" b="1" dirty="0">
                <a:solidFill>
                  <a:prstClr val="black"/>
                </a:solidFill>
                <a:effectLst>
                  <a:outerShdw blurRad="38100" dist="38100" dir="2700000" algn="tl">
                    <a:srgbClr val="000000">
                      <a:alpha val="43137"/>
                    </a:srgbClr>
                  </a:outerShdw>
                </a:effectLst>
                <a:cs typeface="Arial" charset="0"/>
              </a:rPr>
              <a:t>SEDANG </a:t>
            </a:r>
            <a:r>
              <a:rPr lang="en-MY" sz="1600" b="1" dirty="0" smtClean="0">
                <a:solidFill>
                  <a:prstClr val="black"/>
                </a:solidFill>
                <a:effectLst>
                  <a:outerShdw blurRad="38100" dist="38100" dir="2700000" algn="tl">
                    <a:srgbClr val="000000">
                      <a:alpha val="43137"/>
                    </a:srgbClr>
                  </a:outerShdw>
                </a:effectLst>
                <a:cs typeface="Arial" charset="0"/>
              </a:rPr>
              <a:t>BERLAKU </a:t>
            </a:r>
            <a:r>
              <a:rPr lang="en-MY" sz="1600" b="1" dirty="0">
                <a:solidFill>
                  <a:prstClr val="black"/>
                </a:solidFill>
                <a:effectLst>
                  <a:outerShdw blurRad="38100" dist="38100" dir="2700000" algn="tl">
                    <a:srgbClr val="000000">
                      <a:alpha val="43137"/>
                    </a:srgbClr>
                  </a:outerShdw>
                </a:effectLst>
                <a:cs typeface="Arial" charset="0"/>
              </a:rPr>
              <a:t>KINI BOLEH JUGA DIAMBIL </a:t>
            </a:r>
            <a:r>
              <a:rPr lang="en-MY" sz="1600" b="1" dirty="0" smtClean="0">
                <a:solidFill>
                  <a:prstClr val="black"/>
                </a:solidFill>
                <a:effectLst>
                  <a:outerShdw blurRad="38100" dist="38100" dir="2700000" algn="tl">
                    <a:srgbClr val="000000">
                      <a:alpha val="43137"/>
                    </a:srgbClr>
                  </a:outerShdw>
                </a:effectLst>
                <a:cs typeface="Arial" charset="0"/>
              </a:rPr>
              <a:t>IKTIBAR </a:t>
            </a:r>
            <a:r>
              <a:rPr lang="en-MY" sz="1600" b="1" dirty="0">
                <a:solidFill>
                  <a:prstClr val="black"/>
                </a:solidFill>
                <a:effectLst>
                  <a:outerShdw blurRad="38100" dist="38100" dir="2700000" algn="tl">
                    <a:srgbClr val="000000">
                      <a:alpha val="43137"/>
                    </a:srgbClr>
                  </a:outerShdw>
                </a:effectLst>
                <a:cs typeface="Arial" charset="0"/>
              </a:rPr>
              <a:t>BAHAWA PERSEDIAAN LEBIH AWAL MENJADI PRA SYARAT TERPENTING MENGHADAPI DAN MENANGANI SEBARANG UJIAN </a:t>
            </a:r>
            <a:r>
              <a:rPr lang="en-MY" sz="1600" b="1" dirty="0" smtClean="0">
                <a:solidFill>
                  <a:prstClr val="black"/>
                </a:solidFill>
                <a:effectLst>
                  <a:outerShdw blurRad="38100" dist="38100" dir="2700000" algn="tl">
                    <a:srgbClr val="000000">
                      <a:alpha val="43137"/>
                    </a:srgbClr>
                  </a:outerShdw>
                </a:effectLst>
                <a:cs typeface="Arial" charset="0"/>
              </a:rPr>
              <a:t>YANG </a:t>
            </a:r>
            <a:r>
              <a:rPr lang="en-MY" sz="1600" b="1" dirty="0">
                <a:solidFill>
                  <a:prstClr val="black"/>
                </a:solidFill>
                <a:effectLst>
                  <a:outerShdw blurRad="38100" dist="38100" dir="2700000" algn="tl">
                    <a:srgbClr val="000000">
                      <a:alpha val="43137"/>
                    </a:srgbClr>
                  </a:outerShdw>
                </a:effectLst>
                <a:cs typeface="Arial" charset="0"/>
              </a:rPr>
              <a:t>MENDEPANI. TANPA </a:t>
            </a:r>
            <a:r>
              <a:rPr lang="en-MY" sz="1600" b="1" dirty="0" smtClean="0">
                <a:solidFill>
                  <a:prstClr val="black"/>
                </a:solidFill>
                <a:effectLst>
                  <a:outerShdw blurRad="38100" dist="38100" dir="2700000" algn="tl">
                    <a:srgbClr val="000000">
                      <a:alpha val="43137"/>
                    </a:srgbClr>
                  </a:outerShdw>
                </a:effectLst>
                <a:cs typeface="Arial" charset="0"/>
              </a:rPr>
              <a:t>PERSEDIAAN </a:t>
            </a:r>
            <a:r>
              <a:rPr lang="en-MY" sz="1600" b="1" dirty="0">
                <a:solidFill>
                  <a:prstClr val="black"/>
                </a:solidFill>
                <a:effectLst>
                  <a:outerShdw blurRad="38100" dist="38100" dir="2700000" algn="tl">
                    <a:srgbClr val="000000">
                      <a:alpha val="43137"/>
                    </a:srgbClr>
                  </a:outerShdw>
                </a:effectLst>
                <a:cs typeface="Arial" charset="0"/>
              </a:rPr>
              <a:t>AWAL ATAU </a:t>
            </a:r>
            <a:r>
              <a:rPr lang="en-MY" sz="1600" b="1" dirty="0" smtClean="0">
                <a:solidFill>
                  <a:prstClr val="black"/>
                </a:solidFill>
                <a:effectLst>
                  <a:outerShdw blurRad="38100" dist="38100" dir="2700000" algn="tl">
                    <a:srgbClr val="000000">
                      <a:alpha val="43137"/>
                    </a:srgbClr>
                  </a:outerShdw>
                </a:effectLst>
                <a:cs typeface="Arial" charset="0"/>
              </a:rPr>
              <a:t>MENANGGUHKANNYA, </a:t>
            </a:r>
            <a:r>
              <a:rPr lang="en-MY" sz="1600" b="1" dirty="0">
                <a:solidFill>
                  <a:prstClr val="black"/>
                </a:solidFill>
                <a:effectLst>
                  <a:outerShdw blurRad="38100" dist="38100" dir="2700000" algn="tl">
                    <a:srgbClr val="000000">
                      <a:alpha val="43137"/>
                    </a:srgbClr>
                  </a:outerShdw>
                </a:effectLst>
                <a:cs typeface="Arial" charset="0"/>
              </a:rPr>
              <a:t>BOLEH MENYEBABKAN SUASANA </a:t>
            </a:r>
            <a:r>
              <a:rPr lang="en-MY" sz="1600" b="1" dirty="0" smtClean="0">
                <a:solidFill>
                  <a:prstClr val="black"/>
                </a:solidFill>
                <a:effectLst>
                  <a:outerShdw blurRad="38100" dist="38100" dir="2700000" algn="tl">
                    <a:srgbClr val="000000">
                      <a:alpha val="43137"/>
                    </a:srgbClr>
                  </a:outerShdw>
                </a:effectLst>
                <a:cs typeface="Arial" charset="0"/>
              </a:rPr>
              <a:t>YANG </a:t>
            </a:r>
            <a:r>
              <a:rPr lang="en-MY" sz="1600" b="1" dirty="0">
                <a:solidFill>
                  <a:prstClr val="black"/>
                </a:solidFill>
                <a:effectLst>
                  <a:outerShdw blurRad="38100" dist="38100" dir="2700000" algn="tl">
                    <a:srgbClr val="000000">
                      <a:alpha val="43137"/>
                    </a:srgbClr>
                  </a:outerShdw>
                </a:effectLst>
                <a:cs typeface="Arial" charset="0"/>
              </a:rPr>
              <a:t>MENGGELABAH DAN HILANG FOKUS </a:t>
            </a:r>
            <a:r>
              <a:rPr lang="en-MY" sz="1600" b="1" dirty="0" smtClean="0">
                <a:solidFill>
                  <a:prstClr val="black"/>
                </a:solidFill>
                <a:effectLst>
                  <a:outerShdw blurRad="38100" dist="38100" dir="2700000" algn="tl">
                    <a:srgbClr val="000000">
                      <a:alpha val="43137"/>
                    </a:srgbClr>
                  </a:outerShdw>
                </a:effectLst>
                <a:cs typeface="Arial" charset="0"/>
              </a:rPr>
              <a:t>KETIKA HADAPI </a:t>
            </a:r>
            <a:r>
              <a:rPr lang="en-MY" sz="1600" b="1" dirty="0">
                <a:solidFill>
                  <a:prstClr val="black"/>
                </a:solidFill>
                <a:effectLst>
                  <a:outerShdw blurRad="38100" dist="38100" dir="2700000" algn="tl">
                    <a:srgbClr val="000000">
                      <a:alpha val="43137"/>
                    </a:srgbClr>
                  </a:outerShdw>
                </a:effectLst>
                <a:cs typeface="Arial" charset="0"/>
              </a:rPr>
              <a:t>UJIAN</a:t>
            </a:r>
            <a:r>
              <a:rPr lang="en-MY" sz="16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6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SELAIN DARIPADA </a:t>
            </a:r>
            <a:r>
              <a:rPr lang="en-MY" b="1" dirty="0">
                <a:solidFill>
                  <a:prstClr val="black"/>
                </a:solidFill>
                <a:effectLst>
                  <a:outerShdw blurRad="38100" dist="38100" dir="2700000" algn="tl">
                    <a:srgbClr val="000000">
                      <a:alpha val="43137"/>
                    </a:srgbClr>
                  </a:outerShdw>
                </a:effectLst>
                <a:cs typeface="Arial" charset="0"/>
              </a:rPr>
              <a:t>USAHA DAN DOA UNTUK </a:t>
            </a:r>
            <a:r>
              <a:rPr lang="en-MY" b="1" dirty="0" smtClean="0">
                <a:solidFill>
                  <a:prstClr val="black"/>
                </a:solidFill>
                <a:effectLst>
                  <a:outerShdw blurRad="38100" dist="38100" dir="2700000" algn="tl">
                    <a:srgbClr val="000000">
                      <a:alpha val="43137"/>
                    </a:srgbClr>
                  </a:outerShdw>
                </a:effectLst>
                <a:cs typeface="Arial" charset="0"/>
              </a:rPr>
              <a:t>ANAK-ANAK, </a:t>
            </a:r>
            <a:r>
              <a:rPr lang="en-MY" b="1" dirty="0">
                <a:solidFill>
                  <a:prstClr val="black"/>
                </a:solidFill>
                <a:effectLst>
                  <a:outerShdw blurRad="38100" dist="38100" dir="2700000" algn="tl">
                    <a:srgbClr val="000000">
                      <a:alpha val="43137"/>
                    </a:srgbClr>
                  </a:outerShdw>
                </a:effectLst>
                <a:cs typeface="Arial" charset="0"/>
              </a:rPr>
              <a:t>SITUASI BEGINI SEWAJARNYA MENGINSAFKAN KITA DAN MEMBUAT PERSEDIAAN AWAL </a:t>
            </a:r>
            <a:r>
              <a:rPr lang="en-MY" b="1" dirty="0" smtClean="0">
                <a:solidFill>
                  <a:prstClr val="black"/>
                </a:solidFill>
                <a:effectLst>
                  <a:outerShdw blurRad="38100" dist="38100" dir="2700000" algn="tl">
                    <a:srgbClr val="000000">
                      <a:alpha val="43137"/>
                    </a:srgbClr>
                  </a:outerShdw>
                </a:effectLst>
                <a:cs typeface="Arial" charset="0"/>
              </a:rPr>
              <a:t>MENGHADAPI </a:t>
            </a:r>
            <a:r>
              <a:rPr lang="en-MY" b="1" dirty="0">
                <a:solidFill>
                  <a:prstClr val="black"/>
                </a:solidFill>
                <a:effectLst>
                  <a:outerShdw blurRad="38100" dist="38100" dir="2700000" algn="tl">
                    <a:srgbClr val="000000">
                      <a:alpha val="43137"/>
                    </a:srgbClr>
                  </a:outerShdw>
                </a:effectLst>
                <a:cs typeface="Arial" charset="0"/>
              </a:rPr>
              <a:t>AJAL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KETIBAANNYA TIDAK DAPAT DIRAMAL. KERANA SELEPAS </a:t>
            </a:r>
            <a:r>
              <a:rPr lang="en-MY" b="1" dirty="0" smtClean="0">
                <a:solidFill>
                  <a:prstClr val="black"/>
                </a:solidFill>
                <a:effectLst>
                  <a:outerShdw blurRad="38100" dist="38100" dir="2700000" algn="tl">
                    <a:srgbClr val="000000">
                      <a:alpha val="43137"/>
                    </a:srgbClr>
                  </a:outerShdw>
                </a:effectLst>
                <a:cs typeface="Arial" charset="0"/>
              </a:rPr>
              <a:t>KEMATIAN, </a:t>
            </a:r>
            <a:r>
              <a:rPr lang="en-MY" b="1" dirty="0">
                <a:solidFill>
                  <a:prstClr val="black"/>
                </a:solidFill>
                <a:effectLst>
                  <a:outerShdw blurRad="38100" dist="38100" dir="2700000" algn="tl">
                    <a:srgbClr val="000000">
                      <a:alpha val="43137"/>
                    </a:srgbClr>
                  </a:outerShdw>
                </a:effectLst>
                <a:cs typeface="Arial" charset="0"/>
              </a:rPr>
              <a:t>TERBENTANG DEWAN BARZAKH DAN MAHSYAR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MENUNGGU BERBAGAI UJIAN DAN SOALAN </a:t>
            </a:r>
            <a:r>
              <a:rPr lang="en-MY" b="1" dirty="0" smtClean="0">
                <a:solidFill>
                  <a:prstClr val="black"/>
                </a:solidFill>
                <a:effectLst>
                  <a:outerShdw blurRad="38100" dist="38100" dir="2700000" algn="tl">
                    <a:srgbClr val="000000">
                      <a:alpha val="43137"/>
                    </a:srgbClr>
                  </a:outerShdw>
                </a:effectLst>
                <a:cs typeface="Arial" charset="0"/>
              </a:rPr>
              <a:t>YANG MENENTUKAN </a:t>
            </a:r>
            <a:r>
              <a:rPr lang="en-MY" b="1" dirty="0">
                <a:solidFill>
                  <a:prstClr val="black"/>
                </a:solidFill>
                <a:effectLst>
                  <a:outerShdw blurRad="38100" dist="38100" dir="2700000" algn="tl">
                    <a:srgbClr val="000000">
                      <a:alpha val="43137"/>
                    </a:srgbClr>
                  </a:outerShdw>
                </a:effectLst>
                <a:cs typeface="Arial" charset="0"/>
              </a:rPr>
              <a:t>NASIB BAHAGIA ATAU </a:t>
            </a:r>
            <a:r>
              <a:rPr lang="en-MY" b="1" dirty="0" smtClean="0">
                <a:solidFill>
                  <a:prstClr val="black"/>
                </a:solidFill>
                <a:effectLst>
                  <a:outerShdw blurRad="38100" dist="38100" dir="2700000" algn="tl">
                    <a:srgbClr val="000000">
                      <a:alpha val="43137"/>
                    </a:srgbClr>
                  </a:outerShdw>
                </a:effectLst>
                <a:cs typeface="Arial" charset="0"/>
              </a:rPr>
              <a:t>DERITA.</a:t>
            </a:r>
          </a:p>
          <a:p>
            <a:pPr marL="342900" indent="-342900" algn="just">
              <a:buFontTx/>
              <a:buAutoNum type="arabicPeriod"/>
              <a:defRPr/>
            </a:pPr>
            <a:endParaRPr lang="en-MY" sz="6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MAKA, </a:t>
            </a:r>
            <a:r>
              <a:rPr lang="en-MY" b="1" dirty="0">
                <a:solidFill>
                  <a:prstClr val="black"/>
                </a:solidFill>
                <a:effectLst>
                  <a:outerShdw blurRad="38100" dist="38100" dir="2700000" algn="tl">
                    <a:srgbClr val="000000">
                      <a:alpha val="43137"/>
                    </a:srgbClr>
                  </a:outerShdw>
                </a:effectLst>
                <a:cs typeface="Arial" charset="0"/>
              </a:rPr>
              <a:t>SELAIN </a:t>
            </a:r>
            <a:r>
              <a:rPr lang="en-MY" b="1" dirty="0" smtClean="0">
                <a:solidFill>
                  <a:prstClr val="black"/>
                </a:solidFill>
                <a:effectLst>
                  <a:outerShdw blurRad="38100" dist="38100" dir="2700000" algn="tl">
                    <a:srgbClr val="000000">
                      <a:alpha val="43137"/>
                    </a:srgbClr>
                  </a:outerShdw>
                </a:effectLst>
                <a:cs typeface="Arial" charset="0"/>
              </a:rPr>
              <a:t>DARIPADA </a:t>
            </a:r>
            <a:r>
              <a:rPr lang="en-MY" b="1" dirty="0">
                <a:solidFill>
                  <a:prstClr val="black"/>
                </a:solidFill>
                <a:effectLst>
                  <a:outerShdw blurRad="38100" dist="38100" dir="2700000" algn="tl">
                    <a:srgbClr val="000000">
                      <a:alpha val="43137"/>
                    </a:srgbClr>
                  </a:outerShdw>
                </a:effectLst>
                <a:cs typeface="Arial" charset="0"/>
              </a:rPr>
              <a:t>USAHA DAN DOA UNTUK KEJAYAAN </a:t>
            </a:r>
            <a:r>
              <a:rPr lang="en-MY" b="1" dirty="0" smtClean="0">
                <a:solidFill>
                  <a:prstClr val="black"/>
                </a:solidFill>
                <a:effectLst>
                  <a:outerShdw blurRad="38100" dist="38100" dir="2700000" algn="tl">
                    <a:srgbClr val="000000">
                      <a:alpha val="43137"/>
                    </a:srgbClr>
                  </a:outerShdw>
                </a:effectLst>
                <a:cs typeface="Arial" charset="0"/>
              </a:rPr>
              <a:t>ANAK-ANAK DALAM PEPERIKSAAN</a:t>
            </a:r>
            <a:r>
              <a:rPr lang="en-MY" b="1" dirty="0">
                <a:solidFill>
                  <a:prstClr val="black"/>
                </a:solidFill>
                <a:effectLst>
                  <a:outerShdw blurRad="38100" dist="38100" dir="2700000" algn="tl">
                    <a:srgbClr val="000000">
                      <a:alpha val="43137"/>
                    </a:srgbClr>
                  </a:outerShdw>
                </a:effectLst>
                <a:cs typeface="Arial" charset="0"/>
              </a:rPr>
              <a:t>, KITA TETAP TERUS BERUSAHA DAN BERDOA BAGI </a:t>
            </a:r>
            <a:r>
              <a:rPr lang="en-MY" b="1" dirty="0" smtClean="0">
                <a:solidFill>
                  <a:prstClr val="black"/>
                </a:solidFill>
                <a:effectLst>
                  <a:outerShdw blurRad="38100" dist="38100" dir="2700000" algn="tl">
                    <a:srgbClr val="000000">
                      <a:alpha val="43137"/>
                    </a:srgbClr>
                  </a:outerShdw>
                </a:effectLst>
                <a:cs typeface="Arial" charset="0"/>
              </a:rPr>
              <a:t>MENGHADAPI </a:t>
            </a:r>
            <a:r>
              <a:rPr lang="en-MY" b="1" dirty="0">
                <a:solidFill>
                  <a:prstClr val="black"/>
                </a:solidFill>
                <a:effectLst>
                  <a:outerShdw blurRad="38100" dist="38100" dir="2700000" algn="tl">
                    <a:srgbClr val="000000">
                      <a:alpha val="43137"/>
                    </a:srgbClr>
                  </a:outerShdw>
                </a:effectLst>
                <a:cs typeface="Arial" charset="0"/>
              </a:rPr>
              <a:t>UJIAN SEBENAR </a:t>
            </a:r>
            <a:r>
              <a:rPr lang="en-MY" b="1" dirty="0" smtClean="0">
                <a:solidFill>
                  <a:prstClr val="black"/>
                </a:solidFill>
                <a:effectLst>
                  <a:outerShdw blurRad="38100" dist="38100" dir="2700000" algn="tl">
                    <a:srgbClr val="000000">
                      <a:alpha val="43137"/>
                    </a:srgbClr>
                  </a:outerShdw>
                </a:effectLst>
                <a:cs typeface="Arial" charset="0"/>
              </a:rPr>
              <a:t>DENGAN:</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  MENINGKATKAN </a:t>
            </a:r>
            <a:r>
              <a:rPr lang="en-MY" b="1" dirty="0">
                <a:solidFill>
                  <a:prstClr val="black"/>
                </a:solidFill>
                <a:effectLst>
                  <a:outerShdw blurRad="38100" dist="38100" dir="2700000" algn="tl">
                    <a:srgbClr val="000000">
                      <a:alpha val="43137"/>
                    </a:srgbClr>
                  </a:outerShdw>
                </a:effectLst>
                <a:cs typeface="Arial" charset="0"/>
              </a:rPr>
              <a:t>ILMU</a:t>
            </a:r>
            <a:r>
              <a:rPr lang="en-MY" b="1" dirty="0" smtClean="0">
                <a:solidFill>
                  <a:prstClr val="black"/>
                </a:solidFill>
                <a:effectLst>
                  <a:outerShdw blurRad="38100" dist="38100" dir="2700000" algn="tl">
                    <a:srgbClr val="000000">
                      <a:alpha val="43137"/>
                    </a:srgbClr>
                  </a:outerShdw>
                </a:effectLst>
                <a:cs typeface="Arial" charset="0"/>
              </a:rPr>
              <a:t>, KETAKWAAN </a:t>
            </a:r>
            <a:r>
              <a:rPr lang="en-MY" b="1" dirty="0">
                <a:solidFill>
                  <a:prstClr val="black"/>
                </a:solidFill>
                <a:effectLst>
                  <a:outerShdw blurRad="38100" dist="38100" dir="2700000" algn="tl">
                    <a:srgbClr val="000000">
                      <a:alpha val="43137"/>
                    </a:srgbClr>
                  </a:outerShdw>
                </a:effectLst>
                <a:cs typeface="Arial" charset="0"/>
              </a:rPr>
              <a:t>DAN AMALAN SOLEH </a:t>
            </a:r>
            <a:r>
              <a:rPr lang="en-MY" b="1" dirty="0" smtClean="0">
                <a:solidFill>
                  <a:prstClr val="black"/>
                </a:solidFill>
                <a:effectLst>
                  <a:outerShdw blurRad="38100" dist="38100" dir="2700000" algn="tl">
                    <a:srgbClr val="000000">
                      <a:alpha val="43137"/>
                    </a:srgbClr>
                  </a:outerShdw>
                </a:effectLst>
                <a:cs typeface="Arial" charset="0"/>
              </a:rPr>
              <a:t>TERMASUK  	BERSEDEKAH </a:t>
            </a:r>
            <a:r>
              <a:rPr lang="en-MY" b="1" dirty="0">
                <a:solidFill>
                  <a:prstClr val="black"/>
                </a:solidFill>
                <a:effectLst>
                  <a:outerShdw blurRad="38100" dist="38100" dir="2700000" algn="tl">
                    <a:srgbClr val="000000">
                      <a:alpha val="43137"/>
                    </a:srgbClr>
                  </a:outerShdw>
                </a:effectLst>
                <a:cs typeface="Arial" charset="0"/>
              </a:rPr>
              <a:t>DAN BERWAKAF</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ii.  MENDIDIK ANAK-ANAK </a:t>
            </a:r>
            <a:r>
              <a:rPr lang="en-MY" b="1" dirty="0">
                <a:solidFill>
                  <a:prstClr val="black"/>
                </a:solidFill>
                <a:effectLst>
                  <a:outerShdw blurRad="38100" dist="38100" dir="2700000" algn="tl">
                    <a:srgbClr val="000000">
                      <a:alpha val="43137"/>
                    </a:srgbClr>
                  </a:outerShdw>
                </a:effectLst>
                <a:cs typeface="Arial" charset="0"/>
              </a:rPr>
              <a:t>SUPAYA MENJADI ANAK  SOLEH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SENTIASA </a:t>
            </a:r>
            <a:r>
              <a:rPr lang="en-MY" b="1" dirty="0" smtClean="0">
                <a:solidFill>
                  <a:prstClr val="black"/>
                </a:solidFill>
                <a:effectLst>
                  <a:outerShdw blurRad="38100" dist="38100" dir="2700000" algn="tl">
                    <a:srgbClr val="000000">
                      <a:alpha val="43137"/>
                    </a:srgbClr>
                  </a:outerShdw>
                </a:effectLst>
                <a:cs typeface="Arial" charset="0"/>
              </a:rPr>
              <a:t>	MENGENANGKAN 	KITA </a:t>
            </a:r>
            <a:r>
              <a:rPr lang="en-MY" b="1" dirty="0">
                <a:solidFill>
                  <a:prstClr val="black"/>
                </a:solidFill>
                <a:effectLst>
                  <a:outerShdw blurRad="38100" dist="38100" dir="2700000" algn="tl">
                    <a:srgbClr val="000000">
                      <a:alpha val="43137"/>
                    </a:srgbClr>
                  </a:outerShdw>
                </a:effectLst>
                <a:cs typeface="Arial" charset="0"/>
              </a:rPr>
              <a:t>DALAM DOA MEREKA</a:t>
            </a:r>
            <a:r>
              <a:rPr lang="en-MY" b="1" dirty="0" smtClean="0">
                <a:solidFill>
                  <a:prstClr val="black"/>
                </a:solidFill>
                <a:effectLst>
                  <a:outerShdw blurRad="38100" dist="38100" dir="2700000" algn="tl">
                    <a:srgbClr val="000000">
                      <a:alpha val="43137"/>
                    </a:srgbClr>
                  </a:outerShdw>
                </a:effectLst>
                <a:cs typeface="Arial" charset="0"/>
              </a:rPr>
              <a:t>.</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1645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990" y="1630740"/>
            <a:ext cx="9029760" cy="2308324"/>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وَمَوْلَانَا مُحَمَّدٍ خَيْرِ الْوَرَى، وَعَلَى آلِهِ وَأَصْحَابِهِ وَمَنْ تَبِعَهُمْ بِإِحْسَانٍ إِلَى الطَّامَّةِ الْكُبْرَى</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00311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97488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294144"/>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3799344"/>
            <a:ext cx="864190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741944"/>
            <a:ext cx="9144000" cy="830997"/>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اِتَّقُوا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لَعَلَّكُمْ تُرْحَمُوْنَ.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7488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291098"/>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encapai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Kecemerlangan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uble Wave 3"/>
          <p:cNvSpPr/>
          <p:nvPr/>
        </p:nvSpPr>
        <p:spPr>
          <a:xfrm>
            <a:off x="381000" y="1066800"/>
            <a:ext cx="3352800" cy="857250"/>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Calon</a:t>
            </a:r>
            <a:endPar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endParaRPr lang="en-MY" sz="1600" dirty="0"/>
          </a:p>
        </p:txBody>
      </p:sp>
      <p:sp>
        <p:nvSpPr>
          <p:cNvPr id="5" name="Rounded Rectangle 4"/>
          <p:cNvSpPr/>
          <p:nvPr/>
        </p:nvSpPr>
        <p:spPr>
          <a:xfrm>
            <a:off x="3733800" y="1564698"/>
            <a:ext cx="4495800" cy="914400"/>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Mengulangkaji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pelajaran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a:off x="3295650" y="1481694"/>
            <a:ext cx="876300" cy="400050"/>
          </a:xfrm>
          <a:prstGeom prst="striped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Double Wave 6"/>
          <p:cNvSpPr/>
          <p:nvPr/>
        </p:nvSpPr>
        <p:spPr>
          <a:xfrm>
            <a:off x="457200" y="2550102"/>
            <a:ext cx="3352800" cy="857250"/>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guru</a:t>
            </a:r>
            <a:endPar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endParaRPr lang="en-MY" sz="1600" dirty="0"/>
          </a:p>
        </p:txBody>
      </p:sp>
      <p:sp>
        <p:nvSpPr>
          <p:cNvPr id="8" name="Rounded Rectangle 7"/>
          <p:cNvSpPr/>
          <p:nvPr/>
        </p:nvSpPr>
        <p:spPr>
          <a:xfrm>
            <a:off x="3810000" y="3048000"/>
            <a:ext cx="4495800" cy="914400"/>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tambahan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seminar,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bengkel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Striped Right Arrow 8"/>
          <p:cNvSpPr/>
          <p:nvPr/>
        </p:nvSpPr>
        <p:spPr>
          <a:xfrm>
            <a:off x="3371850" y="2964996"/>
            <a:ext cx="876300" cy="400050"/>
          </a:xfrm>
          <a:prstGeom prst="striped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Double Wave 9"/>
          <p:cNvSpPr/>
          <p:nvPr/>
        </p:nvSpPr>
        <p:spPr>
          <a:xfrm>
            <a:off x="457200" y="3997902"/>
            <a:ext cx="3352800" cy="857250"/>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a:t>
            </a:r>
            <a:r>
              <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bapa</a:t>
            </a:r>
            <a:endPar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endParaRPr lang="en-MY" sz="1600" dirty="0"/>
          </a:p>
        </p:txBody>
      </p:sp>
      <p:sp>
        <p:nvSpPr>
          <p:cNvPr id="11" name="Rounded Rectangle 10"/>
          <p:cNvSpPr/>
          <p:nvPr/>
        </p:nvSpPr>
        <p:spPr>
          <a:xfrm>
            <a:off x="3810000" y="4724400"/>
            <a:ext cx="4495800" cy="914400"/>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Sokongan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semangat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Striped Right Arrow 11"/>
          <p:cNvSpPr/>
          <p:nvPr/>
        </p:nvSpPr>
        <p:spPr>
          <a:xfrm>
            <a:off x="3371850" y="4412796"/>
            <a:ext cx="876300" cy="400050"/>
          </a:xfrm>
          <a:prstGeom prst="striped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p:cNvSpPr/>
          <p:nvPr/>
        </p:nvSpPr>
        <p:spPr>
          <a:xfrm>
            <a:off x="0" y="5827693"/>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800" b="1" dirty="0" err="1" smtClean="0"/>
              <a:t>Semoga</a:t>
            </a:r>
            <a:r>
              <a:rPr lang="en-US" sz="2800" b="1" dirty="0" smtClean="0"/>
              <a:t> </a:t>
            </a:r>
            <a:r>
              <a:rPr lang="en-US" sz="2800" b="1" dirty="0" err="1" smtClean="0"/>
              <a:t>diberkati</a:t>
            </a:r>
            <a:r>
              <a:rPr lang="en-US" sz="2800" b="1" dirty="0" smtClean="0"/>
              <a:t> </a:t>
            </a:r>
            <a:r>
              <a:rPr lang="en-US" sz="2800" b="1" dirty="0" err="1" smtClean="0"/>
              <a:t>dan</a:t>
            </a:r>
            <a:r>
              <a:rPr lang="en-US" sz="2800" b="1" dirty="0" smtClean="0"/>
              <a:t> </a:t>
            </a:r>
            <a:r>
              <a:rPr lang="en-US" sz="2800" b="1" dirty="0" err="1" smtClean="0"/>
              <a:t>diberi</a:t>
            </a:r>
            <a:r>
              <a:rPr lang="en-US" sz="2800" b="1" dirty="0" smtClean="0"/>
              <a:t> </a:t>
            </a:r>
            <a:r>
              <a:rPr lang="en-US" sz="2800" b="1" dirty="0" err="1" smtClean="0"/>
              <a:t>kejayaan</a:t>
            </a:r>
            <a:r>
              <a:rPr lang="en-US" sz="2800" b="1" dirty="0" smtClean="0"/>
              <a:t> </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97488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35308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persediaan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04800" y="3200400"/>
            <a:ext cx="5638800" cy="800100"/>
          </a:xfrm>
          <a:prstGeom prst="roundRect">
            <a:avLst>
              <a:gd name="adj" fmla="val 11364"/>
            </a:avLst>
          </a:prstGeom>
          <a:solidFill>
            <a:srgbClr val="60D9E6"/>
          </a:solidFill>
          <a:ln>
            <a:solidFill>
              <a:schemeClr val="tx1"/>
            </a:solidFill>
          </a:ln>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Persediaan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awal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676400" y="1424980"/>
            <a:ext cx="6858000" cy="1203920"/>
          </a:xfrm>
          <a:prstGeom prst="roundRect">
            <a:avLst>
              <a:gd name="adj" fmla="val 11364"/>
            </a:avLst>
          </a:prstGeom>
          <a:solidFill>
            <a:srgbClr val="F3DD57"/>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keyakinan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ketenangan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52600" y="4076700"/>
            <a:ext cx="6858000" cy="12954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Kerja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teliti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bersistematik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menepati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dirancang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Striped Right Arrow 6"/>
          <p:cNvSpPr/>
          <p:nvPr/>
        </p:nvSpPr>
        <p:spPr>
          <a:xfrm>
            <a:off x="1295400" y="11811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Striped Right Arrow 7"/>
          <p:cNvSpPr/>
          <p:nvPr/>
        </p:nvSpPr>
        <p:spPr>
          <a:xfrm rot="5400000">
            <a:off x="7467600" y="4495800"/>
            <a:ext cx="762000" cy="19812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Striped Right Arrow 8"/>
          <p:cNvSpPr/>
          <p:nvPr/>
        </p:nvSpPr>
        <p:spPr>
          <a:xfrm>
            <a:off x="1371600" y="38481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97488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75273"/>
            <a:ext cx="894977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Kata-kata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Saiyidina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Umar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ibnul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Khattab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389293"/>
            <a:ext cx="9144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800" b="1" dirty="0"/>
              <a:t>“</a:t>
            </a:r>
            <a:r>
              <a:rPr lang="en-US" sz="2800" b="1" dirty="0" err="1"/>
              <a:t>Jangan</a:t>
            </a:r>
            <a:r>
              <a:rPr lang="en-US" sz="2800" b="1" dirty="0"/>
              <a:t> </a:t>
            </a:r>
            <a:r>
              <a:rPr lang="en-US" sz="2800" b="1" dirty="0" err="1"/>
              <a:t>engkau</a:t>
            </a:r>
            <a:r>
              <a:rPr lang="en-US" sz="2800" b="1" dirty="0"/>
              <a:t> </a:t>
            </a:r>
            <a:r>
              <a:rPr lang="en-US" sz="2800" b="1" dirty="0" err="1"/>
              <a:t>menangguhkan</a:t>
            </a:r>
            <a:r>
              <a:rPr lang="en-US" sz="2800" b="1" dirty="0"/>
              <a:t> </a:t>
            </a:r>
            <a:r>
              <a:rPr lang="en-US" sz="2800" b="1" dirty="0" err="1"/>
              <a:t>pekerjaan</a:t>
            </a:r>
            <a:r>
              <a:rPr lang="en-US" sz="2800" b="1" dirty="0"/>
              <a:t> </a:t>
            </a:r>
            <a:r>
              <a:rPr lang="en-US" sz="2800" b="1" dirty="0" err="1"/>
              <a:t>hari</a:t>
            </a:r>
            <a:r>
              <a:rPr lang="en-US" sz="2800" b="1" dirty="0"/>
              <a:t> </a:t>
            </a:r>
            <a:r>
              <a:rPr lang="en-US" sz="2800" b="1" dirty="0" err="1"/>
              <a:t>ini</a:t>
            </a:r>
            <a:r>
              <a:rPr lang="en-US" sz="2800" b="1" dirty="0"/>
              <a:t> </a:t>
            </a:r>
            <a:r>
              <a:rPr lang="en-US" sz="2800" b="1" dirty="0" err="1"/>
              <a:t>kepada</a:t>
            </a:r>
            <a:r>
              <a:rPr lang="en-US" sz="2800" b="1" dirty="0"/>
              <a:t> </a:t>
            </a:r>
            <a:r>
              <a:rPr lang="en-US" sz="2800" b="1" dirty="0" err="1"/>
              <a:t>hari</a:t>
            </a:r>
            <a:r>
              <a:rPr lang="en-US" sz="2800" b="1" dirty="0"/>
              <a:t> </a:t>
            </a:r>
            <a:r>
              <a:rPr lang="en-US" sz="2800" b="1" dirty="0" err="1"/>
              <a:t>esok</a:t>
            </a:r>
            <a:r>
              <a:rPr lang="en-US" sz="2800" b="1" dirty="0"/>
              <a:t>”. </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789093"/>
            <a:ext cx="9144000" cy="861774"/>
          </a:xfrm>
          <a:prstGeom prst="rect">
            <a:avLst/>
          </a:prstGeom>
          <a:solidFill>
            <a:srgbClr val="002060">
              <a:alpha val="31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تُؤَجِّلْ عَمَلَ الْيَوْمَ إِلَى الْغَدِ.</a:t>
            </a:r>
            <a:endParaRPr lang="en-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74885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1622</Words>
  <Application>Microsoft Office PowerPoint</Application>
  <PresentationFormat>On-screen Show (4:3)</PresentationFormat>
  <Paragraphs>157</Paragraphs>
  <Slides>38</Slides>
  <Notes>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6</cp:revision>
  <dcterms:created xsi:type="dcterms:W3CDTF">2018-09-19T23:04:17Z</dcterms:created>
  <dcterms:modified xsi:type="dcterms:W3CDTF">2018-09-20T07:54:16Z</dcterms:modified>
</cp:coreProperties>
</file>